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2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37" r:id="rId2"/>
    <p:sldId id="338" r:id="rId3"/>
    <p:sldId id="340" r:id="rId4"/>
    <p:sldId id="378" r:id="rId5"/>
    <p:sldId id="339" r:id="rId6"/>
    <p:sldId id="379" r:id="rId7"/>
    <p:sldId id="424" r:id="rId8"/>
    <p:sldId id="372" r:id="rId9"/>
    <p:sldId id="373" r:id="rId10"/>
    <p:sldId id="374" r:id="rId11"/>
    <p:sldId id="375" r:id="rId12"/>
    <p:sldId id="431" r:id="rId13"/>
    <p:sldId id="430" r:id="rId14"/>
    <p:sldId id="432" r:id="rId15"/>
    <p:sldId id="382" r:id="rId16"/>
    <p:sldId id="348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4" r:id="rId27"/>
    <p:sldId id="427" r:id="rId28"/>
    <p:sldId id="433" r:id="rId29"/>
    <p:sldId id="434" r:id="rId30"/>
    <p:sldId id="436" r:id="rId31"/>
    <p:sldId id="435" r:id="rId32"/>
    <p:sldId id="426" r:id="rId33"/>
    <p:sldId id="437" r:id="rId34"/>
    <p:sldId id="412" r:id="rId35"/>
    <p:sldId id="420" r:id="rId36"/>
    <p:sldId id="415" r:id="rId37"/>
    <p:sldId id="416" r:id="rId38"/>
    <p:sldId id="429" r:id="rId39"/>
    <p:sldId id="418" r:id="rId40"/>
    <p:sldId id="393" r:id="rId41"/>
    <p:sldId id="367" r:id="rId42"/>
    <p:sldId id="419" r:id="rId43"/>
    <p:sldId id="377" r:id="rId44"/>
    <p:sldId id="395" r:id="rId45"/>
    <p:sldId id="397" r:id="rId46"/>
    <p:sldId id="398" r:id="rId47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9" autoAdjust="0"/>
    <p:restoredTop sz="85790" autoAdjust="0"/>
  </p:normalViewPr>
  <p:slideViewPr>
    <p:cSldViewPr snapToGrid="0">
      <p:cViewPr varScale="1">
        <p:scale>
          <a:sx n="63" d="100"/>
          <a:sy n="63" d="100"/>
        </p:scale>
        <p:origin x="-768" y="-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A49347B8-649F-4FE5-AE77-B3596B76B821}" type="presOf" srcId="{11AF41F6-A55D-4423-872B-F24F9C8C5E57}" destId="{23005F2F-AFF2-4C40-88C0-BB00F4498C23}" srcOrd="0" destOrd="0" presId="urn:microsoft.com/office/officeart/2005/8/layout/vList2"/>
    <dgm:cxn modelId="{0D765E3F-E2D4-45BC-9BF9-7E5306D10078}" type="presOf" srcId="{877713EC-D1AC-42F8-A8FE-DD01E66B6045}" destId="{11775F3A-9A2F-4F81-9AF9-8DF305E9AEAA}" srcOrd="0" destOrd="0" presId="urn:microsoft.com/office/officeart/2005/8/layout/vList2"/>
    <dgm:cxn modelId="{1337E8F1-7F44-4A6D-93E9-004D89C0549B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E854C108-890B-44CE-9C0D-4B1251D214D9}" type="presParOf" srcId="{23005F2F-AFF2-4C40-88C0-BB00F4498C23}" destId="{11775F3A-9A2F-4F81-9AF9-8DF305E9AEAA}" srcOrd="0" destOrd="0" presId="urn:microsoft.com/office/officeart/2005/8/layout/vList2"/>
    <dgm:cxn modelId="{93BD295E-4F9F-4A32-90DF-E534EA696040}" type="presParOf" srcId="{23005F2F-AFF2-4C40-88C0-BB00F4498C23}" destId="{93B1CE44-AAD4-40D0-85AD-82D0D1D6F319}" srcOrd="1" destOrd="0" presId="urn:microsoft.com/office/officeart/2005/8/layout/vList2"/>
    <dgm:cxn modelId="{763059BE-205A-415D-9E42-C639F7CAF32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2311D551-25AC-426C-8C3A-C663FB1255AA}" type="presOf" srcId="{D97F7DF8-8463-4280-8ED1-49F13F036C39}" destId="{D12E5960-F486-4FC7-B4B5-C14B400D34E3}" srcOrd="0" destOrd="0" presId="urn:microsoft.com/office/officeart/2005/8/layout/vList2"/>
    <dgm:cxn modelId="{D939FBE7-9EC5-450B-83FC-85E71FCCCDDC}" type="presOf" srcId="{877713EC-D1AC-42F8-A8FE-DD01E66B6045}" destId="{11775F3A-9A2F-4F81-9AF9-8DF305E9AEAA}" srcOrd="0" destOrd="0" presId="urn:microsoft.com/office/officeart/2005/8/layout/vList2"/>
    <dgm:cxn modelId="{28201CD8-48D6-4047-A6A9-30B20401E8F6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77CE1B7D-F189-4E91-AFD9-6E7C9C7831F5}" type="presParOf" srcId="{23005F2F-AFF2-4C40-88C0-BB00F4498C23}" destId="{11775F3A-9A2F-4F81-9AF9-8DF305E9AEAA}" srcOrd="0" destOrd="0" presId="urn:microsoft.com/office/officeart/2005/8/layout/vList2"/>
    <dgm:cxn modelId="{E126E263-2EED-4865-96DA-F421195BF979}" type="presParOf" srcId="{23005F2F-AFF2-4C40-88C0-BB00F4498C23}" destId="{93B1CE44-AAD4-40D0-85AD-82D0D1D6F319}" srcOrd="1" destOrd="0" presId="urn:microsoft.com/office/officeart/2005/8/layout/vList2"/>
    <dgm:cxn modelId="{B45B8531-44AA-414A-8830-F83C2CCFB3A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  <a:endParaRPr lang="de-DE" sz="2400" dirty="0" smtClean="0"/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  <a:endParaRPr lang="de-DE" sz="2400" dirty="0" smtClean="0"/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  <a:endParaRPr lang="de-DE" sz="2400" dirty="0" smtClean="0"/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009649"/>
          <a:ext cx="4203701" cy="128363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Einleitung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Motivation</a:t>
          </a:r>
          <a:br>
            <a:rPr lang="de-DE" sz="1800" kern="1200" dirty="0" smtClean="0"/>
          </a:br>
          <a:r>
            <a:rPr lang="de-DE" sz="1800" kern="1200" dirty="0" smtClean="0"/>
            <a:t>- Problemstellung</a:t>
          </a:r>
          <a:br>
            <a:rPr lang="de-DE" sz="1800" kern="1200" dirty="0" smtClean="0"/>
          </a:br>
          <a:r>
            <a:rPr lang="de-DE" sz="1800" kern="1200" dirty="0" smtClean="0"/>
            <a:t>- Vision</a:t>
          </a:r>
          <a:r>
            <a:rPr lang="de-DE" sz="1700" kern="1200" dirty="0" smtClean="0"/>
            <a:t>	</a:t>
          </a:r>
        </a:p>
      </dsp:txBody>
      <dsp:txXfrm>
        <a:off x="62662" y="1072311"/>
        <a:ext cx="4078377" cy="1158313"/>
      </dsp:txXfrm>
    </dsp:sp>
    <dsp:sp modelId="{D12E5960-F486-4FC7-B4B5-C14B400D34E3}">
      <dsp:nvSpPr>
        <dsp:cNvPr id="0" name=""/>
        <dsp:cNvSpPr/>
      </dsp:nvSpPr>
      <dsp:spPr>
        <a:xfrm>
          <a:off x="0" y="2316960"/>
          <a:ext cx="4203701" cy="17017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Systembeschreibung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Komponenten</a:t>
          </a:r>
          <a:br>
            <a:rPr lang="de-DE" sz="1800" kern="1200" dirty="0" smtClean="0"/>
          </a:br>
          <a:r>
            <a:rPr lang="de-DE" sz="1800" kern="1200" dirty="0" smtClean="0"/>
            <a:t>- Ablaufszenario</a:t>
          </a:r>
          <a:br>
            <a:rPr lang="de-DE" sz="1800" kern="1200" dirty="0" smtClean="0"/>
          </a:br>
          <a:r>
            <a:rPr lang="de-DE" sz="1800" kern="1200" dirty="0" smtClean="0"/>
            <a:t>- Agentenbeschreibung</a:t>
          </a:r>
          <a:br>
            <a:rPr lang="de-DE" sz="1800" kern="1200" dirty="0" smtClean="0"/>
          </a:br>
          <a:r>
            <a:rPr lang="de-DE" sz="1800" kern="1200" dirty="0" smtClean="0"/>
            <a:t>- Teilgruppen</a:t>
          </a:r>
          <a:endParaRPr lang="de-DE" sz="1800" kern="1200" dirty="0"/>
        </a:p>
      </dsp:txBody>
      <dsp:txXfrm>
        <a:off x="83073" y="2400033"/>
        <a:ext cx="4037555" cy="15356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bg1"/>
              </a:solidFill>
            </a:rPr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520"/>
          <a:ext cx="4483101" cy="333160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Teilgruppen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Simulation / Flow / Drive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Anforderungen</a:t>
          </a:r>
          <a:br>
            <a:rPr lang="de-DE" sz="1800" kern="1200" dirty="0" smtClean="0"/>
          </a:br>
          <a:r>
            <a:rPr lang="de-DE" sz="1800" kern="1200" dirty="0" smtClean="0"/>
            <a:t>- Konzeption</a:t>
          </a:r>
          <a:br>
            <a:rPr lang="de-DE" sz="1800" kern="1200" dirty="0" smtClean="0"/>
          </a:br>
          <a:r>
            <a:rPr lang="de-DE" sz="1800" kern="1200" dirty="0" smtClean="0"/>
            <a:t>- Demo</a:t>
          </a:r>
          <a:br>
            <a:rPr lang="de-DE" sz="1800" kern="1200" dirty="0" smtClean="0"/>
          </a:br>
          <a:r>
            <a:rPr lang="de-DE" sz="1800" kern="1200" dirty="0" smtClean="0"/>
            <a:t>- Herausforderungen</a:t>
          </a:r>
          <a:br>
            <a:rPr lang="de-DE" sz="1800" kern="1200" dirty="0" smtClean="0"/>
          </a:br>
          <a:r>
            <a:rPr lang="de-DE" sz="1800" kern="1200" dirty="0" smtClean="0"/>
            <a:t>- Ausblick</a:t>
          </a:r>
          <a:r>
            <a:rPr lang="de-DE" sz="1700" kern="1200" dirty="0" smtClean="0"/>
            <a:t>	</a:t>
          </a:r>
        </a:p>
      </dsp:txBody>
      <dsp:txXfrm>
        <a:off x="162636" y="164156"/>
        <a:ext cx="4157829" cy="3006333"/>
      </dsp:txXfrm>
    </dsp:sp>
    <dsp:sp modelId="{D12E5960-F486-4FC7-B4B5-C14B400D34E3}">
      <dsp:nvSpPr>
        <dsp:cNvPr id="0" name=""/>
        <dsp:cNvSpPr/>
      </dsp:nvSpPr>
      <dsp:spPr>
        <a:xfrm>
          <a:off x="0" y="3338960"/>
          <a:ext cx="4483101" cy="145227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Zusammenfassung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Ausblick FAISE II</a:t>
          </a:r>
          <a:br>
            <a:rPr lang="de-DE" sz="1800" kern="1200" dirty="0" smtClean="0"/>
          </a:br>
          <a:r>
            <a:rPr lang="de-DE" sz="1800" kern="1200" dirty="0" smtClean="0"/>
            <a:t>- Fazit</a:t>
          </a:r>
          <a:endParaRPr lang="de-DE" sz="1800" kern="1200" dirty="0"/>
        </a:p>
      </dsp:txBody>
      <dsp:txXfrm>
        <a:off x="70894" y="3409854"/>
        <a:ext cx="4341313" cy="1310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rgbClr val="00B0F0"/>
              </a:solidFill>
            </a:rPr>
            <a:t>Simulation       </a:t>
          </a:r>
          <a:r>
            <a:rPr lang="de-DE" sz="3200" b="0" kern="1200" dirty="0" smtClean="0">
              <a:solidFill>
                <a:schemeClr val="bg1"/>
              </a:solidFill>
            </a:rPr>
            <a:t>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</a:t>
          </a:r>
          <a:r>
            <a:rPr lang="de-DE" sz="3200" b="0" kern="1200" dirty="0" smtClean="0">
              <a:solidFill>
                <a:srgbClr val="00B0F0"/>
              </a:solidFill>
            </a:rPr>
            <a:t>Flow       </a:t>
          </a:r>
          <a:r>
            <a:rPr lang="de-DE" sz="3200" b="0" kern="1200" dirty="0" smtClean="0">
              <a:solidFill>
                <a:schemeClr val="bg1"/>
              </a:solidFill>
            </a:rPr>
            <a:t>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29352"/>
          <a:ext cx="6929120" cy="79239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Hardware</a:t>
          </a:r>
          <a:endParaRPr lang="de-DE" sz="2800" kern="1200" dirty="0"/>
        </a:p>
      </dsp:txBody>
      <dsp:txXfrm>
        <a:off x="38682" y="68034"/>
        <a:ext cx="6851756" cy="715034"/>
      </dsp:txXfrm>
    </dsp:sp>
    <dsp:sp modelId="{92E1F281-03BC-4956-9CD3-87319D7D78AD}">
      <dsp:nvSpPr>
        <dsp:cNvPr id="0" name=""/>
        <dsp:cNvSpPr/>
      </dsp:nvSpPr>
      <dsp:spPr>
        <a:xfrm>
          <a:off x="0" y="821750"/>
          <a:ext cx="6929120" cy="976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MICAz</a:t>
          </a:r>
          <a:r>
            <a:rPr lang="de-DE" sz="2000" kern="1200" dirty="0" smtClean="0"/>
            <a:t>-Module mit </a:t>
          </a:r>
          <a:r>
            <a:rPr lang="de-DE" sz="2000" kern="1200" dirty="0" err="1" smtClean="0"/>
            <a:t>Contiki</a:t>
          </a:r>
          <a:r>
            <a:rPr lang="de-DE" sz="2000" kern="1200" dirty="0" smtClean="0"/>
            <a:t> 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Korrekte Ansteuerung der Bolzen und Lichtschranken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den </a:t>
          </a:r>
          <a:r>
            <a:rPr lang="de-DE" sz="2000" kern="1200" dirty="0" err="1" smtClean="0"/>
            <a:t>Volksbots</a:t>
          </a:r>
          <a:endParaRPr lang="de-DE" sz="2000" kern="1200" dirty="0"/>
        </a:p>
      </dsp:txBody>
      <dsp:txXfrm>
        <a:off x="0" y="821750"/>
        <a:ext cx="6929120" cy="976522"/>
      </dsp:txXfrm>
    </dsp:sp>
    <dsp:sp modelId="{C77AC96E-09E8-4C8A-840F-1CDC8BB799EB}">
      <dsp:nvSpPr>
        <dsp:cNvPr id="0" name=""/>
        <dsp:cNvSpPr/>
      </dsp:nvSpPr>
      <dsp:spPr>
        <a:xfrm>
          <a:off x="0" y="1798273"/>
          <a:ext cx="6929120" cy="828506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Multiagentensystem auf Mikrocontroller</a:t>
          </a:r>
          <a:endParaRPr lang="de-DE" sz="2800" kern="1200" dirty="0"/>
        </a:p>
      </dsp:txBody>
      <dsp:txXfrm>
        <a:off x="40444" y="1838717"/>
        <a:ext cx="6848232" cy="747618"/>
      </dsp:txXfrm>
    </dsp:sp>
    <dsp:sp modelId="{F29B90F7-A640-49C0-9181-3A78A62723F3}">
      <dsp:nvSpPr>
        <dsp:cNvPr id="0" name=""/>
        <dsp:cNvSpPr/>
      </dsp:nvSpPr>
      <dsp:spPr>
        <a:xfrm>
          <a:off x="0" y="2626779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Vollständiges MAS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Agenten kommunizieren plattformübergreifend</a:t>
          </a:r>
          <a:endParaRPr lang="de-DE" sz="2000" kern="1200" dirty="0"/>
        </a:p>
      </dsp:txBody>
      <dsp:txXfrm>
        <a:off x="0" y="2626779"/>
        <a:ext cx="6929120" cy="844560"/>
      </dsp:txXfrm>
    </dsp:sp>
    <dsp:sp modelId="{5822F142-A661-4B65-A204-F5755962A87F}">
      <dsp:nvSpPr>
        <dsp:cNvPr id="0" name=""/>
        <dsp:cNvSpPr/>
      </dsp:nvSpPr>
      <dsp:spPr>
        <a:xfrm>
          <a:off x="0" y="3471339"/>
          <a:ext cx="6929120" cy="76014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Reduzierter Test-Aufbau</a:t>
          </a:r>
          <a:endParaRPr lang="de-DE" sz="2800" kern="1200" dirty="0"/>
        </a:p>
      </dsp:txBody>
      <dsp:txXfrm>
        <a:off x="37107" y="3508446"/>
        <a:ext cx="6854906" cy="685934"/>
      </dsp:txXfrm>
    </dsp:sp>
    <dsp:sp modelId="{5249C561-9C28-4FA0-8CE0-DE63C874C025}">
      <dsp:nvSpPr>
        <dsp:cNvPr id="0" name=""/>
        <dsp:cNvSpPr/>
      </dsp:nvSpPr>
      <dsp:spPr>
        <a:xfrm>
          <a:off x="0" y="4231487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eine Rampe, ein </a:t>
          </a:r>
          <a:r>
            <a:rPr lang="de-DE" sz="2000" kern="1200" dirty="0" err="1" smtClean="0"/>
            <a:t>Volksbot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 Kommunikation über Agentennachrichten</a:t>
          </a:r>
          <a:endParaRPr lang="de-DE" sz="2000" kern="1200" dirty="0"/>
        </a:p>
      </dsp:txBody>
      <dsp:txXfrm>
        <a:off x="0" y="4231487"/>
        <a:ext cx="6929120" cy="8445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6A3B3-04FB-4EC7-B60B-DAF346C9477E}">
      <dsp:nvSpPr>
        <dsp:cNvPr id="0" name=""/>
        <dsp:cNvSpPr/>
      </dsp:nvSpPr>
      <dsp:spPr>
        <a:xfrm>
          <a:off x="0" y="277087"/>
          <a:ext cx="4130040" cy="71068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FAISE Network </a:t>
          </a:r>
          <a:r>
            <a:rPr lang="de-DE" sz="2600" kern="1200" dirty="0" err="1" smtClean="0"/>
            <a:t>Flooding</a:t>
          </a:r>
          <a:r>
            <a:rPr lang="de-DE" sz="2600" kern="1200" dirty="0" smtClean="0"/>
            <a:t>:</a:t>
          </a:r>
          <a:endParaRPr lang="de-DE" sz="2600" kern="1200" dirty="0"/>
        </a:p>
      </dsp:txBody>
      <dsp:txXfrm>
        <a:off x="34693" y="311780"/>
        <a:ext cx="4060654" cy="641298"/>
      </dsp:txXfrm>
    </dsp:sp>
    <dsp:sp modelId="{DFFF6099-F36D-4F56-A039-F416940B4FF9}">
      <dsp:nvSpPr>
        <dsp:cNvPr id="0" name=""/>
        <dsp:cNvSpPr/>
      </dsp:nvSpPr>
      <dsp:spPr>
        <a:xfrm>
          <a:off x="0" y="974032"/>
          <a:ext cx="413004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Source- und Message-ID</a:t>
          </a:r>
          <a:endParaRPr lang="de-DE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Time-</a:t>
          </a:r>
          <a:r>
            <a:rPr lang="de-DE" sz="2400" kern="1200" dirty="0" err="1" smtClean="0"/>
            <a:t>To</a:t>
          </a:r>
          <a:r>
            <a:rPr lang="de-DE" sz="2400" kern="1200" dirty="0" smtClean="0"/>
            <a:t>-Live</a:t>
          </a:r>
          <a:endParaRPr lang="de-DE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Broadcast</a:t>
          </a:r>
          <a:endParaRPr lang="de-DE" sz="2400" kern="1200" dirty="0" smtClean="0"/>
        </a:p>
      </dsp:txBody>
      <dsp:txXfrm>
        <a:off x="0" y="974032"/>
        <a:ext cx="4130040" cy="11773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Flow</a:t>
          </a:r>
          <a:r>
            <a:rPr lang="de-DE" sz="3200" b="0" kern="1200" dirty="0" smtClean="0">
              <a:solidFill>
                <a:srgbClr val="00B0F0"/>
              </a:solidFill>
            </a:rPr>
            <a:t>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195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490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676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2996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6063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7263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43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12" Type="http://schemas.openxmlformats.org/officeDocument/2006/relationships/image" Target="../media/image38.emf"/><Relationship Id="rId17" Type="http://schemas.openxmlformats.org/officeDocument/2006/relationships/image" Target="../media/image41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39.png"/><Relationship Id="rId15" Type="http://schemas.openxmlformats.org/officeDocument/2006/relationships/image" Target="../media/image14.png"/><Relationship Id="rId10" Type="http://schemas.openxmlformats.org/officeDocument/2006/relationships/image" Target="../media/image37.emf"/><Relationship Id="rId4" Type="http://schemas.openxmlformats.org/officeDocument/2006/relationships/notesSlide" Target="../notesSlides/notesSlide42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Generalprobe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3954493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</a:rPr>
              <a:t>Zusammenfassen</a:t>
            </a:r>
          </a:p>
          <a:p>
            <a:r>
              <a:rPr lang="de-DE" dirty="0" smtClean="0"/>
              <a:t>Implementierung des Ablaufkonzepts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Virtuelle Akteure analog zu d. physischen Akteuren</a:t>
            </a:r>
          </a:p>
          <a:p>
            <a:endParaRPr lang="de-DE" dirty="0"/>
          </a:p>
          <a:p>
            <a:r>
              <a:rPr lang="de-DE" dirty="0" smtClean="0"/>
              <a:t>Dynamische Visualisierung</a:t>
            </a:r>
          </a:p>
          <a:p>
            <a:endParaRPr lang="de-DE" dirty="0"/>
          </a:p>
          <a:p>
            <a:r>
              <a:rPr lang="de-DE" dirty="0" smtClean="0"/>
              <a:t>Generierung von Aufträgen</a:t>
            </a:r>
          </a:p>
          <a:p>
            <a:endParaRPr lang="de-DE" dirty="0"/>
          </a:p>
          <a:p>
            <a:r>
              <a:rPr lang="de-DE" dirty="0" smtClean="0"/>
              <a:t>Anpassung von Parametern d. Simulation</a:t>
            </a:r>
          </a:p>
          <a:p>
            <a:endParaRPr lang="de-DE" dirty="0"/>
          </a:p>
          <a:p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7816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–Architektur/Komponenten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7300" y="1536700"/>
            <a:ext cx="73914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02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- Multiagentenframework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</a:rPr>
              <a:t>Zusammenfassen</a:t>
            </a:r>
            <a:endParaRPr lang="de-DE" dirty="0" smtClean="0"/>
          </a:p>
          <a:p>
            <a:r>
              <a:rPr lang="de-DE" dirty="0" smtClean="0"/>
              <a:t>Erstellung </a:t>
            </a:r>
            <a:r>
              <a:rPr lang="de-DE" dirty="0"/>
              <a:t>von verschiedenen Agententypen</a:t>
            </a:r>
          </a:p>
          <a:p>
            <a:endParaRPr lang="de-DE" dirty="0"/>
          </a:p>
          <a:p>
            <a:r>
              <a:rPr lang="de-DE" dirty="0"/>
              <a:t>Agenten führen ereignisabhängig versch. Aktionen aus</a:t>
            </a:r>
          </a:p>
          <a:p>
            <a:endParaRPr lang="de-DE" dirty="0"/>
          </a:p>
          <a:p>
            <a:r>
              <a:rPr lang="de-DE" dirty="0"/>
              <a:t>Nachrichtenaustausch zwischen Agenten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Parallele Durchführung von Aktionen</a:t>
            </a:r>
          </a:p>
          <a:p>
            <a:endParaRPr lang="de-DE" dirty="0"/>
          </a:p>
          <a:p>
            <a:r>
              <a:rPr lang="de-DE" dirty="0"/>
              <a:t>Echtzeit</a:t>
            </a:r>
          </a:p>
        </p:txBody>
      </p:sp>
    </p:spTree>
    <p:extLst>
      <p:ext uri="{BB962C8B-B14F-4D97-AF65-F5344CB8AC3E}">
        <p14:creationId xmlns:p14="http://schemas.microsoft.com/office/powerpoint/2010/main" val="22701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Architektur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924" y="1639888"/>
            <a:ext cx="72199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5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Nach Eintreffen eines Pakets verlangt Paketagent Destination</a:t>
            </a:r>
          </a:p>
          <a:p>
            <a:endParaRPr lang="de-DE" dirty="0"/>
          </a:p>
          <a:p>
            <a:r>
              <a:rPr lang="de-DE" dirty="0"/>
              <a:t>Orderagent erfragt Destination von anderen Orderagenten </a:t>
            </a:r>
          </a:p>
          <a:p>
            <a:endParaRPr lang="de-DE" dirty="0"/>
          </a:p>
          <a:p>
            <a:r>
              <a:rPr lang="de-DE" dirty="0"/>
              <a:t>Orderagenten fragen Paketagenten (Platz frei bzw. Paket wird benötigt)</a:t>
            </a:r>
          </a:p>
          <a:p>
            <a:pPr marL="0" indent="0">
              <a:buNone/>
            </a:pPr>
            <a:r>
              <a:rPr lang="de-DE" dirty="0"/>
              <a:t>     und antworten dem Orderagent der Eingangsrampe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Orderagent benachrichtigt Routingagent, falls Ziel gefunden wurde</a:t>
            </a:r>
          </a:p>
          <a:p>
            <a:endParaRPr lang="de-DE" dirty="0"/>
          </a:p>
          <a:p>
            <a:r>
              <a:rPr lang="de-DE" dirty="0"/>
              <a:t>Routingagent verlangt Aufwandsschätzung von allen Routingagenten d. Fahrzeuge</a:t>
            </a:r>
          </a:p>
        </p:txBody>
      </p:sp>
    </p:spTree>
    <p:extLst>
      <p:ext uri="{BB962C8B-B14F-4D97-AF65-F5344CB8AC3E}">
        <p14:creationId xmlns:p14="http://schemas.microsoft.com/office/powerpoint/2010/main" val="9986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Routingagent der Fahrzeuge berechnet Aufwandsschätzung und liefert diese zurück</a:t>
            </a:r>
          </a:p>
          <a:p>
            <a:endParaRPr lang="de-DE" dirty="0"/>
          </a:p>
          <a:p>
            <a:r>
              <a:rPr lang="de-DE" dirty="0"/>
              <a:t>Der Routingagent der Rampe wählt das Fahrzeug mit der besten Aufwandschätzung aus</a:t>
            </a:r>
          </a:p>
          <a:p>
            <a:endParaRPr lang="de-DE" dirty="0"/>
          </a:p>
          <a:p>
            <a:r>
              <a:rPr lang="de-DE" dirty="0"/>
              <a:t>Plattformagent fährt zur jeweiligen Eingangsrampe und lädt Paket auf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Paket wird durch Kommunikation mit dem Paketagenten aufgeladen</a:t>
            </a:r>
          </a:p>
          <a:p>
            <a:endParaRPr lang="de-DE" dirty="0"/>
          </a:p>
          <a:p>
            <a:r>
              <a:rPr lang="de-DE" dirty="0"/>
              <a:t>Fahren zur Zielrampe und abladen des Pakets erfolgt analog</a:t>
            </a:r>
          </a:p>
        </p:txBody>
      </p:sp>
    </p:spTree>
    <p:extLst>
      <p:ext uri="{BB962C8B-B14F-4D97-AF65-F5344CB8AC3E}">
        <p14:creationId xmlns:p14="http://schemas.microsoft.com/office/powerpoint/2010/main" val="5082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- Agententypen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Jede Rampe besitzt einen Paket- , Order-, Routing- und Plattformagenten</a:t>
            </a:r>
          </a:p>
          <a:p>
            <a:endParaRPr lang="de-DE" dirty="0"/>
          </a:p>
          <a:p>
            <a:r>
              <a:rPr lang="de-DE" dirty="0"/>
              <a:t>Jedes Fahrzeug besitzt einen Paket- , Routing- und Plattformagenten</a:t>
            </a:r>
          </a:p>
          <a:p>
            <a:endParaRPr lang="de-DE" dirty="0"/>
          </a:p>
          <a:p>
            <a:r>
              <a:rPr lang="de-DE" dirty="0"/>
              <a:t>Plattform und Routingagenten sind unterschiedlich je nach Akteur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notwendig zum simulieren von Paketübergabe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leitet auch ausgehende Aufträge an Ausgänge weiter</a:t>
            </a:r>
          </a:p>
        </p:txBody>
      </p:sp>
    </p:spTree>
    <p:extLst>
      <p:ext uri="{BB962C8B-B14F-4D97-AF65-F5344CB8AC3E}">
        <p14:creationId xmlns:p14="http://schemas.microsoft.com/office/powerpoint/2010/main" val="1744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/>
              <a:t>Implementierung – Interaktion 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43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Herauforderungen</a:t>
            </a:r>
            <a:r>
              <a:rPr lang="de-DE" dirty="0"/>
              <a:t>/Schwierigkeiten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Komplexität durch die Vielzahl an Agenten</a:t>
            </a:r>
          </a:p>
          <a:p>
            <a:endParaRPr lang="de-DE" dirty="0"/>
          </a:p>
          <a:p>
            <a:r>
              <a:rPr lang="de-DE" dirty="0"/>
              <a:t>Entwicklung der Agenten mit mehreren Personen</a:t>
            </a:r>
          </a:p>
          <a:p>
            <a:endParaRPr lang="de-DE" dirty="0"/>
          </a:p>
          <a:p>
            <a:r>
              <a:rPr lang="de-DE" dirty="0" err="1"/>
              <a:t>Debuggingprobleme</a:t>
            </a:r>
            <a:r>
              <a:rPr lang="de-DE" dirty="0"/>
              <a:t> </a:t>
            </a:r>
            <a:r>
              <a:rPr lang="de-DE" dirty="0" err="1"/>
              <a:t>Eclipse</a:t>
            </a:r>
            <a:r>
              <a:rPr lang="de-DE" dirty="0"/>
              <a:t>/GWT</a:t>
            </a:r>
          </a:p>
        </p:txBody>
      </p:sp>
    </p:spTree>
    <p:extLst>
      <p:ext uri="{BB962C8B-B14F-4D97-AF65-F5344CB8AC3E}">
        <p14:creationId xmlns:p14="http://schemas.microsoft.com/office/powerpoint/2010/main" val="1159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Dynamisches Hinzufügen von Bots und Aufträgen</a:t>
            </a:r>
          </a:p>
          <a:p>
            <a:endParaRPr lang="de-DE" dirty="0"/>
          </a:p>
          <a:p>
            <a:r>
              <a:rPr lang="de-DE" dirty="0"/>
              <a:t>Kollisionsvermeidung der Fahrzeuge</a:t>
            </a:r>
          </a:p>
          <a:p>
            <a:endParaRPr lang="de-DE" dirty="0"/>
          </a:p>
          <a:p>
            <a:r>
              <a:rPr lang="de-DE" dirty="0"/>
              <a:t>Genauere Zeitplanung für die Aufträge</a:t>
            </a:r>
          </a:p>
          <a:p>
            <a:endParaRPr lang="de-DE" dirty="0"/>
          </a:p>
          <a:p>
            <a:r>
              <a:rPr lang="de-DE" dirty="0"/>
              <a:t>Schwarmverhalten</a:t>
            </a:r>
          </a:p>
        </p:txBody>
      </p:sp>
    </p:spTree>
    <p:extLst>
      <p:ext uri="{BB962C8B-B14F-4D97-AF65-F5344CB8AC3E}">
        <p14:creationId xmlns:p14="http://schemas.microsoft.com/office/powerpoint/2010/main" val="8100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4068641926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494927719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Lösungsansatz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einer Simulation und 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  <a:endParaRPr lang="de-DE" sz="2800" dirty="0"/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  <a:endParaRPr lang="de-DE" sz="2800" dirty="0"/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  <a:endParaRPr lang="de-DE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688187"/>
              </p:ext>
            </p:extLst>
          </p:nvPr>
        </p:nvGraphicFramePr>
        <p:xfrm>
          <a:off x="841370" y="1761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365182"/>
              </p:ext>
            </p:extLst>
          </p:nvPr>
        </p:nvGraphicFramePr>
        <p:xfrm>
          <a:off x="826135" y="279738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>
                <a:solidFill>
                  <a:srgbClr val="FF0000"/>
                </a:solidFill>
              </a:rPr>
              <a:t>Implementierung des Ablaufkonzepts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Virtuelle Akteure analog zu d. physischen Akteuren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Dynamische Visualisierung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Generierung von Aufträgen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Anpassung von Parametern d. Simulation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551532189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Anforderungen/ Konzeption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>
                <a:solidFill>
                  <a:srgbClr val="FF0000"/>
                </a:solidFill>
              </a:rPr>
              <a:t>Implementierung des Ablaufkonzepts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Virtuelle Akteure analog zu d. physischen Akteuren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Dynamische Visualisierung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Generierung von Aufträgen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Anpassung von Parametern d. Simulation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9060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7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685800" lvl="1"/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685800" lvl="1"/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2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4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DRAFT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05280314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6548718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30618288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7713" y="1547813"/>
            <a:ext cx="4691061" cy="4605337"/>
          </a:xfrm>
        </p:spPr>
        <p:txBody>
          <a:bodyPr/>
          <a:lstStyle/>
          <a:p>
            <a:r>
              <a:rPr lang="de-DE" dirty="0" smtClean="0"/>
              <a:t>stationäre Lagerplätze: </a:t>
            </a:r>
          </a:p>
          <a:p>
            <a:pPr lvl="1"/>
            <a:r>
              <a:rPr lang="de-DE" sz="2000" dirty="0" smtClean="0"/>
              <a:t>Rampen</a:t>
            </a:r>
            <a:r>
              <a:rPr lang="de-DE" dirty="0" smtClean="0"/>
              <a:t>: FIFO-Lager</a:t>
            </a:r>
          </a:p>
          <a:p>
            <a:r>
              <a:rPr lang="de-DE" dirty="0" err="1" smtClean="0"/>
              <a:t>Autimatic</a:t>
            </a:r>
            <a:r>
              <a:rPr lang="de-DE" dirty="0" smtClean="0"/>
              <a:t>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r>
              <a:rPr lang="de-DE" dirty="0" smtClean="0"/>
              <a:t>:</a:t>
            </a:r>
          </a:p>
          <a:p>
            <a:pPr lvl="1"/>
            <a:r>
              <a:rPr lang="de-DE" sz="2000" dirty="0" err="1" smtClean="0"/>
              <a:t>Volksbots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MICAz</a:t>
            </a:r>
            <a:r>
              <a:rPr lang="de-DE" dirty="0" smtClean="0"/>
              <a:t>-Module</a:t>
            </a:r>
          </a:p>
          <a:p>
            <a:endParaRPr lang="de-DE" dirty="0"/>
          </a:p>
          <a:p>
            <a:r>
              <a:rPr lang="de-DE" dirty="0" smtClean="0"/>
              <a:t>Im nächsten Schritt:</a:t>
            </a:r>
          </a:p>
          <a:p>
            <a:pPr lvl="1"/>
            <a:r>
              <a:rPr lang="de-DE" dirty="0" smtClean="0"/>
              <a:t>Steigförderer</a:t>
            </a:r>
          </a:p>
          <a:p>
            <a:pPr lvl="1"/>
            <a:r>
              <a:rPr lang="de-DE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361449" y="3868235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5459241" y="1266481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1465</Words>
  <Application>Microsoft Office PowerPoint</Application>
  <PresentationFormat>A4-Papier (210x297 mm)</PresentationFormat>
  <Paragraphs>503</Paragraphs>
  <Slides>46</Slides>
  <Notes>45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49" baseType="lpstr">
      <vt:lpstr>Benutzerdefiniertes Design</vt:lpstr>
      <vt:lpstr>Acrobat Document</vt:lpstr>
      <vt:lpstr>Visio</vt:lpstr>
      <vt:lpstr>Projektgruppe</vt:lpstr>
      <vt:lpstr>Motivation / Ziel</vt:lpstr>
      <vt:lpstr>Lösungsansatz ggf. raus</vt:lpstr>
      <vt:lpstr>Vision FAISE</vt:lpstr>
      <vt:lpstr>Agenda</vt:lpstr>
      <vt:lpstr>Agenda</vt:lpstr>
      <vt:lpstr>Systembeschreibung - Komponenten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Anforderungen –Architektur/Komponenten</vt:lpstr>
      <vt:lpstr>Anforderungen - Multiagentenframework</vt:lpstr>
      <vt:lpstr>Entwurf – Architektur </vt:lpstr>
      <vt:lpstr>Entwurf – Abläufe auf Agentenebene</vt:lpstr>
      <vt:lpstr>Entwurf – Abläufe auf Agentenebene</vt:lpstr>
      <vt:lpstr>Implementierung - Agententypen</vt:lpstr>
      <vt:lpstr>Implementierung – Interaktion der Komponenten </vt:lpstr>
      <vt:lpstr>Herauforderungen/Schwierigkeiten</vt:lpstr>
      <vt:lpstr>Ausblick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Anforderungen</vt:lpstr>
      <vt:lpstr>Agenda</vt:lpstr>
      <vt:lpstr>Anforderungen/ Konzeption</vt:lpstr>
      <vt:lpstr>Weg- / Netzplanung</vt:lpstr>
      <vt:lpstr>Suchalgorithmen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Jan-Gerd</cp:lastModifiedBy>
  <cp:revision>162</cp:revision>
  <cp:lastPrinted>2001-10-29T13:39:47Z</cp:lastPrinted>
  <dcterms:created xsi:type="dcterms:W3CDTF">2005-03-27T10:20:33Z</dcterms:created>
  <dcterms:modified xsi:type="dcterms:W3CDTF">2014-09-29T08:39:49Z</dcterms:modified>
</cp:coreProperties>
</file>